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Source Code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CodePro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SourceCodePro-italic.fntdata"/><Relationship Id="rId52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ko/" TargetMode="External"/><Relationship Id="rId3" Type="http://schemas.openxmlformats.org/officeDocument/2006/relationships/hyperlink" Target="https://cloud.google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3a0784d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3a0784d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25de91896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25de91896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25de91896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25de9189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3b03f26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3b03f26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3b03f26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3b03f26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3b03f26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3b03f26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7f6744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7f6744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7f67444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7f67444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7f674447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7f67444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7f674447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7f674447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f67444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7f67444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803b880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803b880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7f67444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7f67444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7f67444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7f67444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7f674447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7f674447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7f67444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7f67444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f67444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7f67444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f674447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7f67444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7f674447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7f674447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f67444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7f67444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b7ef41e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b7ef41e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b7ef41e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b7ef41e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3a0784da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3a0784d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b7ef41ed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b7ef41e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b7ef41ed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b7ef41ed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b7ef41e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b7ef41e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b7ef41ed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b7ef41ed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b7ef41ed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b7ef41ed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b7ef41e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b7ef41e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803b880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803b880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32bdd81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32bdd81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0528f5b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0528f5b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11b71d4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b11b71d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0528f5b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0528f5b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a6885e9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a6885e9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3a0784da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3a0784da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3a0784da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3a0784da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실제로 서버가 없는 구조는 아니고, 서버에서 처리하는 작업을 클라우드 기반의 서비스로 처리해서 서버 구축 및 관리 비용을 줄이는 구조입니다. 따라서 개발 기간과 비용을 단축할 수 있을 뿐 아니라, 서버 운영과 유지 보수의 어려움을 크게 줄일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▲초기 비용을 절감할 수 있고 ▲안정적인 유지보수가 가능하며 ▲플랫폼 종속에서 벗어날 수 있다. 어떤 형태든 필요한 디지털 재화는 모두 클라우드에서 빌려 쓰고 사용한 만큼의 요금만 지불하면 되므로 고객 입장에서는 초기 도입과 개발, 관리 비용 등을 고르게 절감할 수 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 Web Service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나 </a:t>
            </a:r>
            <a:r>
              <a:rPr lang="ko" sz="1200">
                <a:solidFill>
                  <a:srgbClr val="006BD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Cloud Platform</a:t>
            </a:r>
            <a:r>
              <a:rPr lang="ko" sz="1200">
                <a:solidFill>
                  <a:srgbClr val="555555"/>
                </a:solidFill>
                <a:highlight>
                  <a:srgbClr val="FFFFFF"/>
                </a:highlight>
              </a:rPr>
              <a:t> 같은 Public Cloud 는 많은 종류의 서비스를 제공하고 있습니다. 단순히 컴퓨팅 리소스, 스토리지, 네트워크 뿐 아니라 머신 러닝과 모바일 백엔드, 머신 러닝, 블록체인, IoT, 그리고 인공위성 제어까지. 데이터베이스와 파일 스토리지, 메시징 서비스도 빼놓을 수 없죠. 이러한 기능을 복잡한 인프라 구성 없이 간편하게 사용할 수 있습니다.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A1A1F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PaaS의 장점</a:t>
            </a:r>
            <a:endParaRPr b="1" sz="1800">
              <a:solidFill>
                <a:srgbClr val="1A1A1F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인프라를 서비스로 제공함으로써 PaaS는 IaaS와 같은 장점을 제공합니다. 그러나 미들웨어, 개발 도구, 기타 업무 도구 등의 추가 기능은 다음과 같은 장점을 추가로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코딩 시간 단축.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 개발 도구는 플랫폼에 기본 제공되는 미리 코딩된 애플리케이션 구성 요소(예: 워크플로, 디렉터리 서비스, 보안 기능, 검색 등)로 새로운 앱을 코딩하는 데 걸리는 시간을 줄여줄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직원 추가 없이 개발 능력 추가.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Platform as a Service 구성 요소는 필요한 기술을 보유한 직원을 추가할 필요 없이 개발 팀에 새로운 능력을 제공할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모바일을 비롯한 여러 플랫폼용으로 더 쉽게 개발.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일부 서비스 공급자는 컴퓨터, 모바일 장치 및 브라우저와 같은 여러 플랫폼용 개발 옵션을 제공하여 플랫폼 간 앱을 더 빠르고 쉽게 개발할 수 있게 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저렴하게 정교한 도구 사용.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종량제 모델이 적용될 경우 개인 또는 조직이 완전히 구매할 형편이 안 되는 정교한 개발 소프트웨어와 비즈니스 인텔리전스 및 분석 도구를 사용할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지리적으로 분산된 개발 팀 지원.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인터넷을 통해 개발 환경에 액세스하므로 개발 팀은 팀 멤버가 원격 위치에 있는 경우에도 프로젝트에 대해 함께 작업할 수 있습니다.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애플리케이션 수명 주기를 효율적으로 관리.</a:t>
            </a:r>
            <a:r>
              <a:rPr lang="ko" sz="1200">
                <a:solidFill>
                  <a:srgbClr val="4C4C5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PaaS는 같은 통합 환경 내에서 빌드, 테스트, 배포, 관리, 업데이트의 완전한 웹 애플리케이션 수명 주기를 지원하는 데 필요한 모든 기능을 제공합니다.</a:t>
            </a:r>
            <a:endParaRPr sz="1200">
              <a:solidFill>
                <a:srgbClr val="4C4C5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0" y="0"/>
            <a:ext cx="3203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Startup Fullstack Developer</a:t>
            </a:r>
            <a:endParaRPr>
              <a:solidFill>
                <a:srgbClr val="F3F3F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5448925" y="4444575"/>
            <a:ext cx="2413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indiflex시니어코딩</a:t>
            </a:r>
            <a:endParaRPr b="1" sz="21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" name="Google Shape;58;p11"/>
          <p:cNvSpPr txBox="1"/>
          <p:nvPr/>
        </p:nvSpPr>
        <p:spPr>
          <a:xfrm>
            <a:off x="51225" y="91225"/>
            <a:ext cx="300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Startup Fullstack Developer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6287125" y="4444575"/>
            <a:ext cx="2413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indiflex시니어코딩</a:t>
            </a:r>
            <a:endParaRPr b="1" sz="21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225" y="4750875"/>
            <a:ext cx="1807800" cy="2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97700" y="4568875"/>
            <a:ext cx="2132650" cy="4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sac.seoul.kr/main/page.jsp?code=about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slint.org/" TargetMode="External"/><Relationship Id="rId4" Type="http://schemas.openxmlformats.org/officeDocument/2006/relationships/hyperlink" Target="https://prettier.io/" TargetMode="External"/><Relationship Id="rId11" Type="http://schemas.openxmlformats.org/officeDocument/2006/relationships/hyperlink" Target="https://github.com/airbnb/javascript" TargetMode="External"/><Relationship Id="rId10" Type="http://schemas.openxmlformats.org/officeDocument/2006/relationships/hyperlink" Target="https://eslint.org/docs/rules/" TargetMode="External"/><Relationship Id="rId9" Type="http://schemas.openxmlformats.org/officeDocument/2006/relationships/hyperlink" Target="https://quokkajs.com/" TargetMode="External"/><Relationship Id="rId5" Type="http://schemas.openxmlformats.org/officeDocument/2006/relationships/hyperlink" Target="https://eslint.org/" TargetMode="External"/><Relationship Id="rId6" Type="http://schemas.openxmlformats.org/officeDocument/2006/relationships/hyperlink" Target="https://www.npmjs.com/package/eslint-config-airbnb" TargetMode="External"/><Relationship Id="rId7" Type="http://schemas.openxmlformats.org/officeDocument/2006/relationships/hyperlink" Target="https://www.npmjs.com/package/eslint-config-airbnb-base" TargetMode="External"/><Relationship Id="rId8" Type="http://schemas.openxmlformats.org/officeDocument/2006/relationships/hyperlink" Target="https://www.npmjs.com/package/eslint-config-airbnb-bas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sac.seoul.kr/main/page.jsp?code=about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hyperlink" Target="https://ssac.seoul.kr/main/page.jsp?code=about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skiller.com/it-skills-report-2020/" TargetMode="External"/><Relationship Id="rId4" Type="http://schemas.openxmlformats.org/officeDocument/2006/relationships/hyperlink" Target="https://www.itworld.co.kr/news/142222" TargetMode="External"/><Relationship Id="rId5" Type="http://schemas.openxmlformats.org/officeDocument/2006/relationships/hyperlink" Target="https://2020.stateofjs.com/ko-K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ko.wikipedia.org/wiki/%EC%97%90%EB%8B%88%EC%95%85" TargetMode="External"/><Relationship Id="rId4" Type="http://schemas.openxmlformats.org/officeDocument/2006/relationships/hyperlink" Target="https://ko.wikipedia.org/wiki/%EB%9F%AC%EC%8A%A4%ED%8A%B8_(%ED%94%84%EB%A1%9C%EA%B7%B8%EB%9E%98%EB%B0%8D_%EC%96%B8%EC%96%B4)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hyperlink" Target="https://ko.wikipedia.org/wiki/%EC%9D%BC%EB%A6%AC%EB%85%B8%EC%9D%B4_%EB%8C%80%ED%95%99%EA%B5%90_%EC%96%B4%EB%B0%B0%EB%84%88-%EC%84%90%ED%8E%98%EC%9D%B8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sac.seoul.kr/main/page.jsp?code=abou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caniuse.com/?feats=mdn-javascript_builtins_string_replaceall,mdn-javascript_builtins_promise_any,mdn-javascript_builtins_weakref,mdn-javascript_operators_logical_or_assignment,mdn-javascript_operators_logical_and_assignment,mdn-javascript_operators_logical_nullish_assignment,mdn-javascript_grammar_numeric_separato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sac.seoul.kr/main/page.jsp?code=abou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13.png"/><Relationship Id="rId7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hyperlink" Target="https://nodejs.org" TargetMode="External"/><Relationship Id="rId7" Type="http://schemas.openxmlformats.org/officeDocument/2006/relationships/hyperlink" Target="https://nodejs.or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jsonplaceholder.typicode.com/posts" TargetMode="External"/><Relationship Id="rId4" Type="http://schemas.openxmlformats.org/officeDocument/2006/relationships/hyperlink" Target="https://github.com/microsoft/cascadia-code/releases" TargetMode="External"/><Relationship Id="rId5" Type="http://schemas.openxmlformats.org/officeDocument/2006/relationships/hyperlink" Target="https://soundartifacts.com/ko/how-to/293-how-to-download-and-install-cascadia-code-font-in-windows-1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129450" y="1409700"/>
            <a:ext cx="8123100" cy="27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0"/>
              <a:t>JavaScript</a:t>
            </a:r>
            <a:endParaRPr b="1" sz="9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900"/>
              <a:t>제대로 배우기</a:t>
            </a:r>
            <a:endParaRPr b="1" sz="7900"/>
          </a:p>
        </p:txBody>
      </p:sp>
      <p:pic>
        <p:nvPicPr>
          <p:cNvPr id="68" name="Google Shape;68;p13">
            <a:hlinkClick r:id="rId3"/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284671" y="42548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3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5782300" y="134850"/>
            <a:ext cx="3285501" cy="3297478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7665450" y="2998200"/>
            <a:ext cx="1383300" cy="13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11600" y="1402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Extensions for Web Development</a:t>
            </a:r>
            <a:endParaRPr sz="1600"/>
          </a:p>
        </p:txBody>
      </p:sp>
      <p:sp>
        <p:nvSpPr>
          <p:cNvPr id="140" name="Google Shape;140;p22"/>
          <p:cNvSpPr txBox="1"/>
          <p:nvPr/>
        </p:nvSpPr>
        <p:spPr>
          <a:xfrm>
            <a:off x="286200" y="802525"/>
            <a:ext cx="4191000" cy="31719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for Web Development</a:t>
            </a:r>
            <a:endParaRPr b="1"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Open in browser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Auto Rename Tag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Live Server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R-click &gt; Open with Live Server (cf. status-bar)</a:t>
            </a:r>
            <a:endParaRPr sz="10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Live SASS Compiler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Settings &gt; 'sass' &gt; Edit in settings.json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HTML CSS Support 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(settings.json ↡)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IntelliSense CSS class names in HTML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Suggest CSS class by </a:t>
            </a:r>
            <a:r>
              <a:rPr b="1"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Ctrl+Space</a:t>
            </a:r>
            <a:endParaRPr b="1"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CSS Peek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Polacode </a:t>
            </a: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: make code png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Copy code block &gt; Cmd+Shift+P : Polacode &gt; Paste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629600" y="802525"/>
            <a:ext cx="4305900" cy="39372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Tip: VSCode Keyboard Shortcuts</a:t>
            </a:r>
            <a:endParaRPr b="1"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Ctrl(Cmd)+P  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(cf, Cmd+Shift+P)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Ctrl(Cmd)+W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Cmd+Shift+E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Cmd+Shift+F  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(cf, Ctrl+Shift+G)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Cmd+Shift+T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Cmd+Alt+(← or →) </a:t>
            </a: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(cf.Cmd+Shift+[] or Cmd+Tab)</a:t>
            </a:r>
            <a:endParaRPr sz="7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Cmd+B        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Cmd+J or Ctrl+` or Cmd+Y)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Cmd+\     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Cmd+/)</a:t>
            </a:r>
            <a:endParaRPr sz="8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Cmd+D  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  (cf. </a:t>
            </a:r>
            <a:r>
              <a:rPr b="1"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Cmd+Shift+L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) (cf. Cmd+F)</a:t>
            </a:r>
            <a:endParaRPr sz="8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Cmd+X  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  (cf. Cmd+Click)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Alt+(Up/Down)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Alt+Shift+(Up/Down)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Cmd+([])  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Tab or Shift+Tab)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Cmd+K Cmd+L     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Cmd+K Cmd+Q)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Cmd+(+ or - or 0)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16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50"/>
              <a:buFont typeface="Consolas"/>
              <a:buAutoNum type="arabicPeriod"/>
            </a:pPr>
            <a:r>
              <a:rPr lang="ko" sz="11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F2  (cf. F12 === Alt+Mouse)</a:t>
            </a:r>
            <a:endParaRPr sz="11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117225" y="650125"/>
            <a:ext cx="4480200" cy="44775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Extensions for JavaScript</a:t>
            </a:r>
            <a:endParaRPr b="1"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b="1" lang="ko" sz="13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ESLint</a:t>
            </a: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&amp; </a:t>
            </a:r>
            <a:r>
              <a:rPr b="1" lang="ko" sz="13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Prettier</a:t>
            </a: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- Code formatter 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format on save, semi, single quote, …    [</a:t>
            </a:r>
            <a:r>
              <a:rPr b="1"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.prettierrc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Ctrl+Shift+P &gt; Format Document with.. &gt; Prettier</a:t>
            </a:r>
            <a:endParaRPr sz="8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JavaScript(ES6) code snippets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ES7 React/Redux/GraphQL/React-Native snippets</a:t>
            </a: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- imp, clg, nfn, fre, ...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Turbo Console Log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Ctrl+Option+L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Settings, settings.json, Keyboard Shortcuts</a:t>
            </a:r>
            <a:b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8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Option+Shift+C, Option+Shift++U, Option+Shift+D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ESLint</a:t>
            </a: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b="1" lang="ko" sz="95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eslint-config-airbnb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 eslint -g   (mac: sudo)</a:t>
            </a:r>
            <a:b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-D eslint ⇒ ./node_modules/eslint/bin/eslint.js --init</a:t>
            </a:r>
            <a:b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init -y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npm i -D prettier eslint-plugin-prettier eslint-config-prettier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ko" sz="750">
                <a:solidFill>
                  <a:srgbClr val="555555"/>
                </a:solidFill>
                <a:latin typeface="Consolas"/>
                <a:ea typeface="Consolas"/>
                <a:cs typeface="Consolas"/>
                <a:sym typeface="Consolas"/>
              </a:rPr>
              <a:t># not need react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npx</a:t>
            </a: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install-peerdeps --dev </a:t>
            </a:r>
            <a:r>
              <a:rPr lang="ko" sz="7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7"/>
              </a:rPr>
              <a:t>eslint-config-airbnb-base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-D eslint-config-airbnb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ko" sz="750">
                <a:solidFill>
                  <a:srgbClr val="555555"/>
                </a:solidFill>
                <a:latin typeface="Consolas"/>
                <a:ea typeface="Consolas"/>
                <a:cs typeface="Consolas"/>
                <a:sym typeface="Consolas"/>
              </a:rPr>
              <a:t># need react (warning: react-hook need eslint@6.0)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npx</a:t>
            </a: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install-peerdeps --dev </a:t>
            </a:r>
            <a:r>
              <a:rPr lang="ko" sz="75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eslint-config-airbnb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(if `</a:t>
            </a:r>
            <a:r>
              <a:rPr b="1"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undefined`, </a:t>
            </a:r>
            <a:r>
              <a:rPr b="1"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info "eslint-config-airbnb@latest" peerDependencies</a:t>
            </a: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ko" sz="750">
                <a:solidFill>
                  <a:srgbClr val="555555"/>
                </a:solidFill>
                <a:latin typeface="Consolas"/>
                <a:ea typeface="Consolas"/>
                <a:cs typeface="Consolas"/>
                <a:sym typeface="Consolas"/>
              </a:rPr>
              <a:t># need node</a:t>
            </a:r>
            <a:endParaRPr b="1" sz="750">
              <a:solidFill>
                <a:srgbClr val="5555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npm i -D eslint-plugin-node eslint-config-node</a:t>
            </a:r>
            <a:endParaRPr sz="7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211600" y="640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Extensions for JavaScript</a:t>
            </a:r>
            <a:endParaRPr sz="1600"/>
          </a:p>
        </p:txBody>
      </p:sp>
      <p:sp>
        <p:nvSpPr>
          <p:cNvPr id="148" name="Google Shape;148;p23"/>
          <p:cNvSpPr txBox="1"/>
          <p:nvPr/>
        </p:nvSpPr>
        <p:spPr>
          <a:xfrm>
            <a:off x="7342050" y="2834700"/>
            <a:ext cx="1750500" cy="13203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Other Extensions</a:t>
            </a:r>
            <a:endParaRPr b="1"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GitLens, Git History, import cost,</a:t>
            </a:r>
            <a:b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Version Lens: npm version checker,</a:t>
            </a:r>
            <a:b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Live Share, Debugger for Chrome,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Quokka.js</a:t>
            </a:r>
            <a:r>
              <a:rPr b="1"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Settings Sync,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GraphQL, Appolo GraphQL,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Vetur, Angular v7 Snippets,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SVG Previewer,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CSS Grid Snippets,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6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CSS Flexbox CheatSheet</a:t>
            </a:r>
            <a:endParaRPr sz="6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4651075" y="208725"/>
            <a:ext cx="4385700" cy="25524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eslint --init</a:t>
            </a:r>
            <a:endParaRPr b="1"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⇒</a:t>
            </a: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.eslintrc.js</a:t>
            </a:r>
            <a:r>
              <a:rPr lang="ko"/>
              <a:t>             </a:t>
            </a:r>
            <a:r>
              <a:rPr lang="ko" sz="1700"/>
              <a:t>         </a:t>
            </a:r>
            <a:r>
              <a:rPr b="1" lang="ko" sz="9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airbnb-style-guide</a:t>
            </a:r>
            <a:endParaRPr b="1"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"extends":["airbnb", "prettier", "plugin:</a:t>
            </a:r>
            <a:r>
              <a:rPr b="1"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react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/recommended"],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"plugins": ["react", "prettier"],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"rules": {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	quotes: ['error', 'single'],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"no-unused-vars": "warn",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"prettier/prettier": "error",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"no-console": "off",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"func-names": "off",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"object-shorthand": "off",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"class-methods-use-this": "off",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649700" y="2808600"/>
            <a:ext cx="1287600" cy="2093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.eslintrc.js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module.exports =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env: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browser: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es2021: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node: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extends: [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'eslint:recommended',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'airbnb',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'prettier',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'plugin:react/recommended',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parserOptions: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ecmaFeatures: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  jsx: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ecmaVersion: 12,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sourceType: 'module',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plugins: ['react', 'prettier'],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rules: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quotes: ['error', 'single'],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'no-unused-vars': 'warn',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'no-console':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'func-names':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'object-shorthand':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'class-methods-use-this':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036250" y="2808600"/>
            <a:ext cx="11736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</a:t>
            </a:r>
            <a:r>
              <a:rPr b="1" lang="ko" sz="4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prettierrc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"jsxSingleQuote":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"semi":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"trailingComma": "es5",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"arrowParens": "avoid"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117225" y="650125"/>
            <a:ext cx="6364200" cy="17169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Extensions for JavaScript</a:t>
            </a:r>
            <a:endParaRPr b="1"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npx create-react-app &lt;prj-name&gt;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cd &lt;prj-name&gt;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 -D prettier eslint-plugin-prettier eslint-config-prettier eslint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b="1"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./node_modules/eslint/bin/eslint.js --init</a:t>
            </a:r>
            <a:b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npm i -D eslint-config-airbnb</a:t>
            </a:r>
            <a:endParaRPr b="1" sz="1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vi .prettierrc</a:t>
            </a:r>
            <a:endParaRPr sz="1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set the .eslintrc.js</a:t>
            </a:r>
            <a:endParaRPr sz="11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211600" y="640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Create &amp; Eslint for React.js</a:t>
            </a:r>
            <a:endParaRPr sz="1600"/>
          </a:p>
        </p:txBody>
      </p:sp>
      <p:sp>
        <p:nvSpPr>
          <p:cNvPr id="158" name="Google Shape;158;p24"/>
          <p:cNvSpPr txBox="1"/>
          <p:nvPr/>
        </p:nvSpPr>
        <p:spPr>
          <a:xfrm>
            <a:off x="6810375" y="138125"/>
            <a:ext cx="2044800" cy="1154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</a:t>
            </a:r>
            <a:r>
              <a:rPr b="1" lang="ko" sz="7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prettierrc</a:t>
            </a:r>
            <a:br>
              <a:rPr b="1" lang="ko" sz="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"singleQuote":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"jsxSingleQuote":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"semi":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"trailingComma": "es5",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"arrowParens": "avoid"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551975" y="1548700"/>
            <a:ext cx="3496800" cy="320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.eslintrc.js</a:t>
            </a:r>
            <a:br>
              <a:rPr b="1" lang="ko" sz="7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module.exports =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env: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browser: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es2021: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b="1" lang="ko" sz="700">
                <a:latin typeface="Source Code Pro"/>
                <a:ea typeface="Source Code Pro"/>
                <a:cs typeface="Source Code Pro"/>
                <a:sym typeface="Source Code Pro"/>
              </a:rPr>
              <a:t>node: true,</a:t>
            </a:r>
            <a:endParaRPr b="1"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extends: ['eslint:recommended', 'plugin:react/recommended'],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parserOptions: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ecmaFeatures: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  jsx: true,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},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ecmaVersion: 12,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sourceType: 'module',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plugins: ['react', 'prettier'],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rules: {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quotes: ['error', 'single'],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'no-unused-vars': 'warn',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'prettier/prettier': 'error',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'no-console': 'off',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'func-names': 'off',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'object-shorthand': 'off',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'class-methods-use-this': 'off',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b="1" lang="ko" sz="700">
                <a:latin typeface="Source Code Pro"/>
                <a:ea typeface="Source Code Pro"/>
                <a:cs typeface="Source Code Pro"/>
                <a:sym typeface="Source Code Pro"/>
              </a:rPr>
              <a:t>'react/react-in-jsx-scope': 'off',</a:t>
            </a:r>
            <a:endParaRPr b="1"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117225" y="650125"/>
            <a:ext cx="6693300" cy="15222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Extensions for JavaScript</a:t>
            </a:r>
            <a:endParaRPr b="1"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init -y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 -D prettier eslint-plugin-prettier eslint-config-prettier eslint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./node_modules/eslint/bin/eslint.js --init</a:t>
            </a:r>
            <a:b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-D eslint-config-airbnb</a:t>
            </a:r>
            <a:b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1100">
              <a:solidFill>
                <a:srgbClr val="5555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npm i -D eslint-plugin-node eslint-config-node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211600" y="640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Create &amp; Eslint for Node.js</a:t>
            </a:r>
            <a:endParaRPr sz="1600"/>
          </a:p>
        </p:txBody>
      </p:sp>
      <p:sp>
        <p:nvSpPr>
          <p:cNvPr id="166" name="Google Shape;166;p25"/>
          <p:cNvSpPr txBox="1"/>
          <p:nvPr/>
        </p:nvSpPr>
        <p:spPr>
          <a:xfrm>
            <a:off x="6554700" y="2808600"/>
            <a:ext cx="1287600" cy="2093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.eslintrc.js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module.exports =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env: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browser: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es2021: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node: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extends: [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'eslint:recommended',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'airbnb',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'prettier',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'plugin:react/recommended',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parserOptions: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ecmaFeatures: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  jsx: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ecmaVersion: 12,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sourceType: 'module',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plugins: ['react', 'prettier'],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rules: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quotes: ['error', 'single'],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'no-unused-vars': 'warn',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'no-console':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'func-names':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'object-shorthand':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'class-methods-use-this':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941250" y="2808600"/>
            <a:ext cx="11736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</a:t>
            </a:r>
            <a:r>
              <a:rPr b="1" lang="ko" sz="4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prettierrc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"jsxSingleQuote":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"semi":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"trailingComma": "es5",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"arrowParens": "avoid"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117225" y="650125"/>
            <a:ext cx="6693300" cy="17169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Extensions for JavaScript</a:t>
            </a:r>
            <a:endParaRPr b="1"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npx create-next-app &lt;prj-name&gt;</a:t>
            </a:r>
            <a:endParaRPr b="1"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cd &lt;prj-name&gt;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npm i -D prettier eslint-plugin-prettier eslint-config-prettier eslint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100"/>
              <a:buFont typeface="Consolas"/>
              <a:buAutoNum type="arabicPeriod"/>
            </a:pPr>
            <a:r>
              <a:rPr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./node_modules/eslint/bin/eslint.js --init</a:t>
            </a:r>
            <a:b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b="1" lang="ko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-D eslint-config-airbnb</a:t>
            </a:r>
            <a:b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b="1" sz="1100">
              <a:solidFill>
                <a:srgbClr val="5555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$&gt; npm i -D eslint-plugin-node eslint-config-node</a:t>
            </a:r>
            <a:endParaRPr sz="110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211600" y="640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Create &amp; Eslint for Next.js &amp; TS</a:t>
            </a:r>
            <a:endParaRPr sz="1600"/>
          </a:p>
        </p:txBody>
      </p:sp>
      <p:sp>
        <p:nvSpPr>
          <p:cNvPr id="174" name="Google Shape;174;p26"/>
          <p:cNvSpPr txBox="1"/>
          <p:nvPr/>
        </p:nvSpPr>
        <p:spPr>
          <a:xfrm>
            <a:off x="6554700" y="2808600"/>
            <a:ext cx="1287600" cy="20934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.eslintrc.js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module.exports =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env: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browser: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es2021: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node: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extends: [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'eslint:recommended',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'airbnb',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'prettier',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'plugin:react/recommended',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parserOptions: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ecmaFeatures: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  jsx: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ecmaVersion: 12,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sourceType: 'module',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plugins: ['react', 'prettier'],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rules: 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quotes: ['error', 'single'],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'no-unused-vars': 'warn',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'no-console':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'func-names':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'object-shorthand':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  'class-methods-use-this': 'off',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},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};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7941250" y="2808600"/>
            <a:ext cx="11736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</a:t>
            </a:r>
            <a:r>
              <a:rPr b="1" lang="ko" sz="4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prettierrc</a:t>
            </a:r>
            <a:br>
              <a:rPr b="1" lang="ko" sz="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"jsxSingleQuote":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"semi": true,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"trailingComma": "es5",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  "arrowParens": "avoid"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ctrTitle"/>
          </p:nvPr>
        </p:nvSpPr>
        <p:spPr>
          <a:xfrm>
            <a:off x="-175350" y="556750"/>
            <a:ext cx="6077700" cy="114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900">
                <a:solidFill>
                  <a:srgbClr val="FBDE33"/>
                </a:solidFill>
              </a:rPr>
              <a:t>JS</a:t>
            </a:r>
            <a:r>
              <a:rPr b="1" lang="ko" sz="5400">
                <a:solidFill>
                  <a:srgbClr val="FBDE33"/>
                </a:solidFill>
              </a:rPr>
              <a:t> 제대로 배우기</a:t>
            </a:r>
            <a:endParaRPr b="1" sz="5600">
              <a:solidFill>
                <a:srgbClr val="FBDE33"/>
              </a:solidFill>
            </a:endParaRPr>
          </a:p>
        </p:txBody>
      </p:sp>
      <p:pic>
        <p:nvPicPr>
          <p:cNvPr id="181" name="Google Shape;181;p27">
            <a:hlinkClick r:id="rId3"/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360871" y="43310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2" name="Google Shape;182;p27"/>
          <p:cNvSpPr txBox="1"/>
          <p:nvPr>
            <p:ph type="ctrTitle"/>
          </p:nvPr>
        </p:nvSpPr>
        <p:spPr>
          <a:xfrm>
            <a:off x="80100" y="1626600"/>
            <a:ext cx="6287400" cy="26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600"/>
              <a:t>변수, 상수</a:t>
            </a:r>
            <a:endParaRPr b="1" sz="7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600"/>
              <a:t>데이터 타입</a:t>
            </a:r>
            <a:endParaRPr b="1" sz="76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7665450" y="2998200"/>
            <a:ext cx="1383300" cy="1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4038" y="328188"/>
            <a:ext cx="2619375" cy="2619375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 This Chapter,</a:t>
            </a:r>
            <a:endParaRPr b="1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617950" y="1095025"/>
            <a:ext cx="5517900" cy="3417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CPU &amp; Memory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선언(Declaration)과 정의(Definition)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변수(var, let)와 상수(const)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스코프(Scope)와 존재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호이스팅(hoisting)과 Scope Chain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데이터 타입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데이터 타입 변환</a:t>
            </a:r>
            <a:endParaRPr b="1" sz="21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250" y="103325"/>
            <a:ext cx="1908550" cy="19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650" y="1243125"/>
            <a:ext cx="5224376" cy="21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CPU Operation</a:t>
            </a:r>
            <a:endParaRPr b="1"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8641800" cy="20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Binary (2진수)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2 + 3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10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 11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----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101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3359875"/>
            <a:ext cx="1631225" cy="16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600" y="3237350"/>
            <a:ext cx="3578076" cy="14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CPU &amp; Memory</a:t>
            </a:r>
            <a:endParaRPr b="1"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641800" cy="3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CPU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(Cache, Register),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Memory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(SSD, RAM)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Byte(bit * 8)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Code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(JS, Java, etc)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 ⇒ [Compile/Interpret] ⇒ Byte Code (on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V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irtual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M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achine)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 ⇒ Machine Language (Assembly) (on CPU)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x = 2 + 3;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PUSH 2  </a:t>
            </a:r>
            <a:r>
              <a:rPr b="1" lang="ko" sz="12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[1]</a:t>
            </a:r>
            <a:b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PUSH 3  </a:t>
            </a:r>
            <a:r>
              <a:rPr b="1" lang="ko" sz="12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[2]</a:t>
            </a:r>
            <a:b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LOAD [1]</a:t>
            </a:r>
            <a:b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ADD [2]</a:t>
            </a:r>
            <a:b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STORE [12]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428275"/>
            <a:ext cx="4381800" cy="2208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var </a:t>
            </a:r>
            <a:r>
              <a:rPr b="1" lang="ko" sz="4800">
                <a:solidFill>
                  <a:srgbClr val="6AA84F"/>
                </a:solidFill>
              </a:rPr>
              <a:t>x</a:t>
            </a:r>
            <a:r>
              <a:rPr lang="ko" sz="4800"/>
              <a:t> = </a:t>
            </a:r>
            <a:r>
              <a:rPr b="1" lang="ko" sz="4800">
                <a:solidFill>
                  <a:srgbClr val="C00000"/>
                </a:solidFill>
              </a:rPr>
              <a:t>1</a:t>
            </a:r>
            <a:r>
              <a:rPr lang="ko" sz="4800"/>
              <a:t>;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</a:rPr>
              <a:t>      </a:t>
            </a:r>
            <a:r>
              <a:rPr b="1" lang="ko" sz="2800">
                <a:solidFill>
                  <a:srgbClr val="6AA84F"/>
                </a:solidFill>
              </a:rPr>
              <a:t>식별자</a:t>
            </a:r>
            <a:r>
              <a:rPr b="1" lang="ko" sz="2800">
                <a:solidFill>
                  <a:schemeClr val="dk1"/>
                </a:solidFill>
              </a:rPr>
              <a:t>             </a:t>
            </a:r>
            <a:r>
              <a:rPr b="1" lang="ko" sz="2800">
                <a:solidFill>
                  <a:srgbClr val="C00000"/>
                </a:solidFill>
              </a:rPr>
              <a:t>리터럴</a:t>
            </a:r>
            <a:br>
              <a:rPr b="1" lang="ko" sz="2800">
                <a:solidFill>
                  <a:schemeClr val="dk1"/>
                </a:solidFill>
              </a:rPr>
            </a:br>
            <a:r>
              <a:rPr b="1" lang="ko" sz="2800">
                <a:solidFill>
                  <a:schemeClr val="dk1"/>
                </a:solidFill>
              </a:rPr>
              <a:t>  </a:t>
            </a:r>
            <a:r>
              <a:rPr b="1" lang="ko" sz="2800">
                <a:solidFill>
                  <a:srgbClr val="6AA84F"/>
                </a:solidFill>
              </a:rPr>
              <a:t>(identifier)</a:t>
            </a:r>
            <a:r>
              <a:rPr b="1" lang="ko" sz="2800">
                <a:solidFill>
                  <a:schemeClr val="dk1"/>
                </a:solidFill>
              </a:rPr>
              <a:t>        </a:t>
            </a:r>
            <a:r>
              <a:rPr b="1" lang="ko" sz="2800">
                <a:solidFill>
                  <a:srgbClr val="C00000"/>
                </a:solidFill>
              </a:rPr>
              <a:t>(literal)</a:t>
            </a:r>
            <a:endParaRPr sz="4800">
              <a:solidFill>
                <a:srgbClr val="C00000"/>
              </a:solidFill>
            </a:endParaRPr>
          </a:p>
        </p:txBody>
      </p:sp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292625"/>
            <a:ext cx="8520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선언(Declaration) </a:t>
            </a:r>
            <a:r>
              <a:rPr lang="ko" sz="2000"/>
              <a:t>: JS 엔진에 </a:t>
            </a:r>
            <a:r>
              <a:rPr b="1" lang="ko" sz="2000"/>
              <a:t>식별자의 존재</a:t>
            </a:r>
            <a:r>
              <a:rPr lang="ko" sz="2000"/>
              <a:t>를 알린다!</a:t>
            </a:r>
            <a:br>
              <a:rPr b="1" lang="ko"/>
            </a:br>
            <a:r>
              <a:rPr b="1" lang="ko"/>
              <a:t>정의(Definition)    </a:t>
            </a:r>
            <a:r>
              <a:rPr lang="ko" sz="2000"/>
              <a:t>: 선언 후 메모리에 </a:t>
            </a:r>
            <a:r>
              <a:rPr b="1" lang="ko" sz="2000"/>
              <a:t>값</a:t>
            </a:r>
            <a:r>
              <a:rPr lang="ko" sz="2000"/>
              <a:t>을 할당(assign)한다!</a:t>
            </a:r>
            <a:endParaRPr sz="2000"/>
          </a:p>
        </p:txBody>
      </p:sp>
      <p:sp>
        <p:nvSpPr>
          <p:cNvPr id="213" name="Google Shape;213;p31"/>
          <p:cNvSpPr/>
          <p:nvPr/>
        </p:nvSpPr>
        <p:spPr>
          <a:xfrm>
            <a:off x="1470843" y="2174981"/>
            <a:ext cx="108300" cy="373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 flipH="1">
            <a:off x="2825925" y="1820650"/>
            <a:ext cx="276300" cy="728100"/>
          </a:xfrm>
          <a:prstGeom prst="bentArrow">
            <a:avLst>
              <a:gd fmla="val 25000" name="adj1"/>
              <a:gd fmla="val 25204" name="adj2"/>
              <a:gd fmla="val 26855" name="adj3"/>
              <a:gd fmla="val 34933" name="adj4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5007350" y="1300425"/>
            <a:ext cx="4029000" cy="31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var x = 1;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정의 !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var y; 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선언 or 정의?</a:t>
            </a:r>
            <a:b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1" sz="6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식별자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: 변수, 상수, 함수의 이름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글자, $, _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로 시작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글자, 숫자, $, _ 만 사용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유니코드 문자도 사용 가능 (𝝅, ㄇ, 한글 등)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예약어(reserved word) 금지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리터럴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: 값을 만드는 방법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숫자(정수/소수/진수), 문자, 불리언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리터럴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undefined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리터럴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객체, 배열, 함수, 정규표현식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리터럴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16" name="Google Shape;216;p31"/>
          <p:cNvGrpSpPr/>
          <p:nvPr/>
        </p:nvGrpSpPr>
        <p:grpSpPr>
          <a:xfrm>
            <a:off x="839250" y="3730385"/>
            <a:ext cx="2374500" cy="922835"/>
            <a:chOff x="6845281" y="2635781"/>
            <a:chExt cx="2374500" cy="1019595"/>
          </a:xfrm>
        </p:grpSpPr>
        <p:sp>
          <p:nvSpPr>
            <p:cNvPr id="217" name="Google Shape;217;p31"/>
            <p:cNvSpPr/>
            <p:nvPr/>
          </p:nvSpPr>
          <p:spPr>
            <a:xfrm>
              <a:off x="6845281" y="2851076"/>
              <a:ext cx="2374500" cy="80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617A7E"/>
                  </a:solidFill>
                </a:rPr>
                <a:t>평가  +  실행</a:t>
              </a:r>
              <a:endParaRPr b="1" i="0" sz="2100" u="sng" cap="none" strike="noStrike">
                <a:solidFill>
                  <a:srgbClr val="617A7E"/>
                </a:solidFill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7468866" y="2635781"/>
              <a:ext cx="1136400" cy="40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500">
                  <a:solidFill>
                    <a:srgbClr val="FFD966"/>
                  </a:solidFill>
                </a:rPr>
                <a:t>JS</a:t>
              </a:r>
              <a:endParaRPr b="1" i="0" sz="2500" u="none" cap="none" strike="noStrike">
                <a:solidFill>
                  <a:srgbClr val="FFD966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1155CC"/>
                </a:solidFill>
              </a:rPr>
              <a:t>JavaScript is Everywhere !</a:t>
            </a:r>
            <a:endParaRPr b="1" sz="4000">
              <a:solidFill>
                <a:srgbClr val="1155CC"/>
              </a:solidFill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867675" y="1195275"/>
            <a:ext cx="74754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dk1"/>
                </a:solidFill>
              </a:rPr>
              <a:t>Web Application</a:t>
            </a:r>
            <a:br>
              <a:rPr b="1" lang="ko" sz="2600">
                <a:solidFill>
                  <a:schemeClr val="dk1"/>
                </a:solidFill>
              </a:rPr>
            </a:br>
            <a:r>
              <a:rPr b="1" lang="ko" sz="2600">
                <a:solidFill>
                  <a:schemeClr val="dk1"/>
                </a:solidFill>
              </a:rPr>
              <a:t>Mobile Application</a:t>
            </a:r>
            <a:br>
              <a:rPr b="1" lang="ko" sz="2600">
                <a:solidFill>
                  <a:schemeClr val="dk1"/>
                </a:solidFill>
              </a:rPr>
            </a:br>
            <a:r>
              <a:rPr b="1" lang="ko" sz="2600">
                <a:solidFill>
                  <a:schemeClr val="dk1"/>
                </a:solidFill>
              </a:rPr>
              <a:t>Desktop Application</a:t>
            </a:r>
            <a:br>
              <a:rPr b="1" lang="ko" sz="2600">
                <a:solidFill>
                  <a:schemeClr val="dk1"/>
                </a:solidFill>
              </a:rPr>
            </a:br>
            <a:r>
              <a:rPr b="1" lang="ko" sz="2600">
                <a:solidFill>
                  <a:schemeClr val="dk1"/>
                </a:solidFill>
              </a:rPr>
              <a:t>3D Animation</a:t>
            </a:r>
            <a:br>
              <a:rPr b="1" lang="ko" sz="2600">
                <a:solidFill>
                  <a:schemeClr val="dk1"/>
                </a:solidFill>
              </a:rPr>
            </a:br>
            <a:r>
              <a:rPr b="1" lang="ko" sz="2600">
                <a:solidFill>
                  <a:schemeClr val="dk1"/>
                </a:solidFill>
              </a:rPr>
              <a:t>Robot AI, IoT, </a:t>
            </a:r>
            <a:r>
              <a:rPr b="1" lang="ko" sz="2600">
                <a:solidFill>
                  <a:schemeClr val="dk1"/>
                </a:solidFill>
              </a:rPr>
              <a:t>...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chemeClr val="accent5"/>
                </a:solidFill>
              </a:rPr>
              <a:t>But, ….</a:t>
            </a:r>
            <a:endParaRPr b="1" sz="3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847675"/>
            <a:ext cx="56673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var </a:t>
            </a:r>
            <a:r>
              <a:rPr lang="ko" sz="3000">
                <a:solidFill>
                  <a:schemeClr val="accent4"/>
                </a:solidFill>
              </a:rPr>
              <a:t>lexical </a:t>
            </a:r>
            <a:r>
              <a:rPr b="1" lang="ko" sz="3000">
                <a:solidFill>
                  <a:schemeClr val="accent4"/>
                </a:solidFill>
              </a:rPr>
              <a:t>function</a:t>
            </a:r>
            <a:r>
              <a:rPr lang="ko" sz="3000">
                <a:solidFill>
                  <a:schemeClr val="accent4"/>
                </a:solidFill>
              </a:rPr>
              <a:t> scope</a:t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4800"/>
              <a:t>let </a:t>
            </a:r>
            <a:r>
              <a:rPr lang="ko" sz="3000">
                <a:solidFill>
                  <a:schemeClr val="accent4"/>
                </a:solidFill>
              </a:rPr>
              <a:t>lexical </a:t>
            </a:r>
            <a:r>
              <a:rPr b="1" lang="ko" sz="3000">
                <a:solidFill>
                  <a:schemeClr val="accent4"/>
                </a:solidFill>
              </a:rPr>
              <a:t>block</a:t>
            </a:r>
            <a:r>
              <a:rPr lang="ko" sz="3000">
                <a:solidFill>
                  <a:schemeClr val="accent4"/>
                </a:solidFill>
              </a:rPr>
              <a:t> scope</a:t>
            </a:r>
            <a:endParaRPr sz="30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4800"/>
              <a:t>const </a:t>
            </a:r>
            <a:r>
              <a:rPr lang="ko" sz="3000"/>
              <a:t> </a:t>
            </a:r>
            <a:r>
              <a:rPr b="1" lang="ko" sz="3000">
                <a:solidFill>
                  <a:schemeClr val="accent4"/>
                </a:solidFill>
              </a:rPr>
              <a:t>constant</a:t>
            </a:r>
            <a:endParaRPr b="1" sz="3000">
              <a:solidFill>
                <a:schemeClr val="accent4"/>
              </a:solidFill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3764775" y="2956475"/>
            <a:ext cx="19074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변경금지!</a:t>
            </a:r>
            <a:endParaRPr b="1" sz="23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5813850" y="2131450"/>
            <a:ext cx="305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동일 스코프 내</a:t>
            </a:r>
            <a:br>
              <a:rPr b="1" lang="ko" sz="27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lang="ko" sz="27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중복 선언 방지!</a:t>
            </a:r>
            <a:endParaRPr b="1" sz="27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변수(variable) 와 상수(constant)의 선언</a:t>
            </a:r>
            <a:endParaRPr b="1"/>
          </a:p>
        </p:txBody>
      </p:sp>
      <p:sp>
        <p:nvSpPr>
          <p:cNvPr id="227" name="Google Shape;227;p32"/>
          <p:cNvSpPr txBox="1"/>
          <p:nvPr/>
        </p:nvSpPr>
        <p:spPr>
          <a:xfrm>
            <a:off x="327450" y="3884050"/>
            <a:ext cx="854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(Tip) 가능한 const와 block scope를 사용 !</a:t>
            </a:r>
            <a:endParaRPr b="1" sz="2800"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5822175" y="1051475"/>
            <a:ext cx="25707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 ES5</a:t>
            </a:r>
            <a:endParaRPr b="1" sz="23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function scope   vs   block scope</a:t>
            </a:r>
            <a:endParaRPr b="1"/>
          </a:p>
        </p:txBody>
      </p:sp>
      <p:sp>
        <p:nvSpPr>
          <p:cNvPr id="234" name="Google Shape;234;p33"/>
          <p:cNvSpPr txBox="1"/>
          <p:nvPr/>
        </p:nvSpPr>
        <p:spPr>
          <a:xfrm>
            <a:off x="366075" y="965925"/>
            <a:ext cx="6408900" cy="2770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fbScope()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const t = true;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if (t)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console.log('inside if block');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var v = 1;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const x = 3;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console.log(v, x);       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1  3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console.log(typeof v, typeof x);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number undefined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fbScope();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스코프(Scope)와  존재</a:t>
            </a:r>
            <a:endParaRPr b="1"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159300" y="923875"/>
            <a:ext cx="48861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동작 측면 Scope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정적(Lexical)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스코프,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동적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 스코프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레벨 측면 Scope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- 전역/지역 스코프, 함수/블럭 스코프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변수는 스코프 내에 </a:t>
            </a: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존재</a:t>
            </a: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한다!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197800" y="150450"/>
            <a:ext cx="3778200" cy="2986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x = 1;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전역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console.log('x &gt;&gt;', x);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printX()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console.log('printX &gt;', x);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main()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var x = 2;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지역/함수 스코프</a:t>
            </a:r>
            <a:endParaRPr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printX();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main(); 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</a:t>
            </a:r>
            <a:r>
              <a:rPr b="1"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정적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1, 동적: 2</a:t>
            </a:r>
            <a:endParaRPr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3830250" y="3410600"/>
            <a:ext cx="4835700" cy="1293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 (var i =  0; i &lt; 5; i++) {      </a:t>
            </a:r>
            <a:r>
              <a:rPr lang="ko" sz="12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var → </a:t>
            </a:r>
            <a:r>
              <a:rPr lang="ko" sz="1200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let</a:t>
            </a:r>
            <a:b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document.getElementById(`span${i + 1}`)</a:t>
            </a:r>
            <a:b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.addEventListener('click', evt =&gt; {</a:t>
            </a:r>
            <a:endParaRPr sz="12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console.log(i + 1);</a:t>
            </a:r>
            <a:endParaRPr sz="12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});</a:t>
            </a:r>
            <a:endParaRPr sz="12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625" y="3590625"/>
            <a:ext cx="2237500" cy="9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호이스팅(hoisting)과 Scope Chain</a:t>
            </a:r>
            <a:endParaRPr b="1"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311700" y="847675"/>
            <a:ext cx="4523700" cy="18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hoisting  </a:t>
            </a:r>
            <a:r>
              <a:rPr b="1" lang="ko" sz="1100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var,let,const,function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평가 단계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에서 선언문을 만나면 끌어 올린다!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JS는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정적(Lexical) 스코프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다!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  <a:t>Scope Chain 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(가시성visiblility)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외부에서 내부 함수의 변수는 접근 불가!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50" name="Google Shape;250;p35"/>
          <p:cNvGrpSpPr/>
          <p:nvPr/>
        </p:nvGrpSpPr>
        <p:grpSpPr>
          <a:xfrm>
            <a:off x="7006221" y="216391"/>
            <a:ext cx="1984296" cy="922837"/>
            <a:chOff x="7003756" y="2635781"/>
            <a:chExt cx="2216100" cy="1019597"/>
          </a:xfrm>
        </p:grpSpPr>
        <p:sp>
          <p:nvSpPr>
            <p:cNvPr id="251" name="Google Shape;251;p35"/>
            <p:cNvSpPr/>
            <p:nvPr/>
          </p:nvSpPr>
          <p:spPr>
            <a:xfrm>
              <a:off x="7003756" y="2851078"/>
              <a:ext cx="2216100" cy="80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617A7E"/>
                  </a:solidFill>
                </a:rPr>
                <a:t>평가  +  실행</a:t>
              </a:r>
              <a:endParaRPr b="1" i="0" sz="2100" u="sng" cap="none" strike="noStrike">
                <a:solidFill>
                  <a:srgbClr val="617A7E"/>
                </a:solidFill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7468866" y="2635781"/>
              <a:ext cx="1136400" cy="403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555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500">
                  <a:solidFill>
                    <a:srgbClr val="FFD966"/>
                  </a:solidFill>
                </a:rPr>
                <a:t>JS</a:t>
              </a:r>
              <a:endParaRPr b="1" i="0" sz="2500" u="none" cap="none" strike="noStrike">
                <a:solidFill>
                  <a:srgbClr val="FFD966"/>
                </a:solidFill>
              </a:endParaRPr>
            </a:p>
          </p:txBody>
        </p:sp>
      </p:grpSp>
      <p:sp>
        <p:nvSpPr>
          <p:cNvPr id="253" name="Google Shape;253;p35"/>
          <p:cNvSpPr txBox="1"/>
          <p:nvPr/>
        </p:nvSpPr>
        <p:spPr>
          <a:xfrm>
            <a:off x="623925" y="2789475"/>
            <a:ext cx="3778200" cy="1693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hoisting</a:t>
            </a:r>
            <a:endParaRPr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console.log('x1 &gt;&gt;', x);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1;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 x;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console.log('x2 &gt;&gt;', x);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f1();                </a:t>
            </a: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계속 ⇒ ⇒ </a:t>
            </a:r>
            <a:endParaRPr b="1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4937150" y="1823575"/>
            <a:ext cx="3778200" cy="2770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scope chain</a:t>
            </a:r>
            <a:endParaRPr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 f1()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console.log(y);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function f2()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var y = 2;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function f3() {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console.log(y);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f3();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f2();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타입  ( Primitive   vs   Object )</a:t>
            </a:r>
            <a:endParaRPr b="1"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83100" y="923875"/>
            <a:ext cx="864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원시(Primitive, Immutable) 타입  </a:t>
            </a:r>
            <a:r>
              <a:rPr lang="ko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 by </a:t>
            </a:r>
            <a:r>
              <a:rPr b="1" lang="ko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숫자, 문자열, 불리언,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undefined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Symbol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숫자(배정도double: 8B, int/float: 4B, (-)Infinity, NaN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문자(Alphabet: 1B, Unicode: 3B, Emoticon: 3~6B) 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문자열 Backtick(Template Literals)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Object (Mutable) 타입           </a:t>
            </a:r>
            <a:r>
              <a:rPr lang="ko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call by </a:t>
            </a:r>
            <a:r>
              <a:rPr b="1" lang="ko">
                <a:solidFill>
                  <a:srgbClr val="C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Reference</a:t>
            </a:r>
            <a:br>
              <a:rPr b="1"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Array, Date, RegExp, Map, WeakMap, Set, WeakSet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cf. 정적(static/strong), 동적(dynamic/weak) 타입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타입 변환 - 명시적 타입 변환(explicit coercion)</a:t>
            </a:r>
            <a:endParaRPr b="1"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133500" y="1152475"/>
            <a:ext cx="88200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const n = 1;  arr = [1, 2];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n.toString(), arr.toString();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'1', '1,2'   cf. true.toString() ← "true"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(NaN).toString(), (Infinity).toString();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cf.(undefined).toString()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x = Number(s);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cf. new Number(s);  Number(true) ← 1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x = String(s);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cf. new String(n);   cf. String(true) ← 'true'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parseInt(s);  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parseInt('18.8cm') ← 18, parseFloat('18.8cm') ← 18.8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Boolean('false'), Boolean({}), Boolean([]), Boolean(1)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// 모두 true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Boolean(''), Boolean(NaN), Boolean(null), Boolean(0)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모두 false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타입 변환 - 암묵적 타입 변환 (implicit coercion)</a:t>
            </a:r>
            <a:endParaRPr b="1"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133500" y="923875"/>
            <a:ext cx="8820000" cy="38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s = n + '';    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'1', true + '' → 'true', !0, cf. s = String(n);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2 - '1';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1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 * '10'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20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 + '10'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'210' cf. +'10' + 2 // 12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 * '100';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200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'1' &gt; 0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true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+true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1 cf. +null ← 0 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+[], +null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모두 0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+[1,2], +(function(){}), +'str' </a:t>
            </a:r>
            <a:r>
              <a:rPr lang="ko" sz="1400">
                <a:solidFill>
                  <a:schemeClr val="accent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모두 NaN</a:t>
            </a:r>
            <a:endParaRPr sz="1400">
              <a:solidFill>
                <a:schemeClr val="accent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일시적 객체로의 변환 (wrapper object)</a:t>
            </a:r>
            <a:endParaRPr b="1"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133500" y="1152475"/>
            <a:ext cx="8820000" cy="29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Primitive Type이 </a:t>
            </a: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일시적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으로 Wrapper Object로 변환되는 현상.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일시적이라 해당 라인에서만 변화되며, 그 후로 다시 primitive로 유지됨.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Object 만이 method와 property를 가질 수 있다?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s = 'ABC';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s.toLowerCase();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s.f = function() { console.log('***'); }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s.f(); // ?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5782300" y="134850"/>
            <a:ext cx="3285501" cy="3297478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  <p:sp>
        <p:nvSpPr>
          <p:cNvPr id="284" name="Google Shape;284;p40"/>
          <p:cNvSpPr txBox="1"/>
          <p:nvPr>
            <p:ph type="ctrTitle"/>
          </p:nvPr>
        </p:nvSpPr>
        <p:spPr>
          <a:xfrm>
            <a:off x="205650" y="14859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900"/>
              <a:t>JS 역사 제대</a:t>
            </a:r>
            <a:r>
              <a:rPr b="1" lang="ko" sz="6900"/>
              <a:t>로 알기</a:t>
            </a:r>
            <a:endParaRPr b="1" sz="6900"/>
          </a:p>
        </p:txBody>
      </p:sp>
      <p:pic>
        <p:nvPicPr>
          <p:cNvPr id="285" name="Google Shape;285;p40">
            <a:hlinkClick r:id="rId4"/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360871" y="43310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6" name="Google Shape;286;p40"/>
          <p:cNvSpPr txBox="1"/>
          <p:nvPr>
            <p:ph type="ctrTitle"/>
          </p:nvPr>
        </p:nvSpPr>
        <p:spPr>
          <a:xfrm>
            <a:off x="182300" y="3074400"/>
            <a:ext cx="75933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400"/>
              <a:t>(개발 언어 트렌드</a:t>
            </a:r>
            <a:r>
              <a:rPr b="1" lang="ko" sz="5400"/>
              <a:t>와 역사</a:t>
            </a:r>
            <a:r>
              <a:rPr b="1" lang="ko" sz="5400"/>
              <a:t>)</a:t>
            </a:r>
            <a:endParaRPr b="1" sz="5400"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7665450" y="2998200"/>
            <a:ext cx="1383300" cy="1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/>
          <p:nvPr/>
        </p:nvSpPr>
        <p:spPr>
          <a:xfrm rot="-1901709">
            <a:off x="-304727" y="365947"/>
            <a:ext cx="2877809" cy="939033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9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Tip</a:t>
            </a:r>
            <a:r>
              <a:rPr b="1" lang="ko" sz="29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ko" sz="49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Talk</a:t>
            </a:r>
            <a:endParaRPr b="1" sz="4900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 This Chapter,</a:t>
            </a:r>
            <a:endParaRPr b="1"/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389350" y="1399825"/>
            <a:ext cx="5248800" cy="24474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개발 언어 트렌드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연대별 언어 </a:t>
            </a:r>
            <a:r>
              <a:rPr lang="ko" sz="1300"/>
              <a:t>chronological programming language</a:t>
            </a:r>
            <a:endParaRPr sz="13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JS의 탄생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JS의 발전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ECMAScript</a:t>
            </a:r>
            <a:endParaRPr b="1" sz="2100"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375" y="2571750"/>
            <a:ext cx="1723226" cy="17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625" y="58800"/>
            <a:ext cx="2238899" cy="22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JavaScript ? !</a:t>
            </a:r>
            <a:endParaRPr b="1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000075"/>
            <a:ext cx="673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u="sng">
                <a:solidFill>
                  <a:schemeClr val="hlink"/>
                </a:solidFill>
                <a:hlinkClick r:id="rId3"/>
              </a:rPr>
              <a:t>Top IT skills report 2020</a:t>
            </a:r>
            <a:br>
              <a:rPr lang="ko"/>
            </a:br>
            <a:r>
              <a:rPr b="1" lang="ko" sz="18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2020년 가장 수요가 많은 개발 기술</a:t>
            </a:r>
            <a:br>
              <a:rPr lang="ko"/>
            </a:br>
            <a:r>
              <a:rPr b="1" lang="ko" u="sng">
                <a:solidFill>
                  <a:schemeClr val="hlink"/>
                </a:solidFill>
                <a:hlinkClick r:id="rId5"/>
              </a:rPr>
              <a:t>2020 State of JS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5"/>
                </a:solidFill>
              </a:rPr>
              <a:t>❞ </a:t>
            </a:r>
            <a:r>
              <a:rPr b="1" lang="ko" sz="2100">
                <a:solidFill>
                  <a:schemeClr val="accent5"/>
                </a:solidFill>
              </a:rPr>
              <a:t>JavaScript is Functional Programming Language !!</a:t>
            </a:r>
            <a:endParaRPr b="1" sz="21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/>
              <a:t>JavaScript (TypScript)  : Server + Client + IoT + AI + ...</a:t>
            </a:r>
            <a:br>
              <a:rPr b="1" lang="ko"/>
            </a:br>
            <a:r>
              <a:rPr b="1" lang="ko"/>
              <a:t>         → JS Engine(V8) + Runtime(Node, Deno)</a:t>
            </a:r>
            <a:br>
              <a:rPr b="1" lang="ko"/>
            </a:br>
            <a:r>
              <a:rPr b="1" lang="ko"/>
              <a:t>         → JS Framework</a:t>
            </a:r>
            <a:br>
              <a:rPr b="1" lang="ko"/>
            </a:br>
            <a:r>
              <a:rPr b="1" lang="ko"/>
              <a:t>                 → Server (Express, Fastify, Koa, ...)</a:t>
            </a:r>
            <a:br>
              <a:rPr b="1" lang="ko"/>
            </a:br>
            <a:r>
              <a:rPr b="1" lang="ko"/>
              <a:t>                 → React, Vue.js, Angular.js, Ember.js, Svelte, ...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" y="2876575"/>
            <a:ext cx="2730951" cy="18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117350" y="4698825"/>
            <a:ext cx="31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가장 많이 사용하는 Framework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900" y="2932600"/>
            <a:ext cx="6114898" cy="166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3241550" y="4546425"/>
            <a:ext cx="31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최근 6년 가장 사랑받은 개발 언어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57200"/>
            <a:ext cx="4004741" cy="2184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193550" y="126825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2021년 최고 인기(사용) 개발 언어와 데이터베이스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42"/>
          <p:cNvSpPr txBox="1"/>
          <p:nvPr/>
        </p:nvSpPr>
        <p:spPr>
          <a:xfrm>
            <a:off x="6793425" y="279225"/>
            <a:ext cx="22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2021년 최고 인기 Cloud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741" y="152400"/>
            <a:ext cx="2788686" cy="2627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4650" y="661875"/>
            <a:ext cx="3683750" cy="2005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/>
        </p:nvSpPr>
        <p:spPr>
          <a:xfrm>
            <a:off x="193550" y="126825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최고 인기 웹 프레임웍 (2021 only)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0825"/>
            <a:ext cx="566598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050" y="2696778"/>
            <a:ext cx="5431291" cy="23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5146550" y="126825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2021년 평균 연봉 개발 언어 및 프레임웍</a:t>
            </a:r>
            <a:endParaRPr b="1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498" y="434397"/>
            <a:ext cx="4499876" cy="22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311700" y="-6263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연대별 언어 </a:t>
            </a:r>
            <a:r>
              <a:rPr b="1" lang="ko">
                <a:solidFill>
                  <a:schemeClr val="accent4"/>
                </a:solidFill>
              </a:rPr>
              <a:t>chronological programming language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235500" y="485252"/>
            <a:ext cx="4198800" cy="45270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1943: Plankalkül</a:t>
            </a:r>
            <a:b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ko" sz="13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ENIAC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CS → UNIVAC (1949)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1951: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Assembly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1954: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Fortran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1958: Algol 58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1958: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Lisp</a:t>
            </a:r>
            <a:endParaRPr b="1" sz="1300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1959: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COBOL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FACT (1959)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1962: APL, Simular, SNOBOL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1964: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BASIC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PL/1(IBM)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1969: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Pascal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(교육용)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1970: Forth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1970~1984: </a:t>
            </a:r>
            <a:r>
              <a:rPr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CommonLisp</a:t>
            </a:r>
            <a:endParaRPr sz="1300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1972: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B(1969) ← CPL(1963)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1975: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Scheme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Lisp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1978: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SQL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1978~1983: Ada (미국방부, F22)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1980: </a:t>
            </a:r>
            <a:r>
              <a:rPr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Self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CommonLisp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1983: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C++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C with Classes(1980)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1984: MATLAB, Eiffel(1985)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4617025" y="485248"/>
            <a:ext cx="4436100" cy="42969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1986: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Object-C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ErLang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→ Elixir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1987: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Perl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Mathmatica(1988)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1989~1998: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XML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1989~1991: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HTML 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← XML ← Enqure(1980)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1990: </a:t>
            </a:r>
            <a:r>
              <a:rPr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Haskell</a:t>
            </a:r>
            <a:endParaRPr sz="1300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1991: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Perl, VisualBASIC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1993: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Ruby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Lua,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R 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→ Factor(2003)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1991~1995: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Java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Oak ← C++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1994: </a:t>
            </a:r>
            <a:r>
              <a:rPr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CLOS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Part of CommonLisp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1995: </a:t>
            </a:r>
            <a:r>
              <a:rPr b="1" lang="ko" sz="1300" u="sng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JS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 PHP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Delphi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Pascal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1996: OCaml →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Rust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(2015),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CSS1</a:t>
            </a:r>
            <a:endParaRPr b="1"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1999: D ← C++,   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XSLT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 →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CSS3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(2005)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2000: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ActionScript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ECMAScript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2001: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C#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VS.Net →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F#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(2002)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2009: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Clojure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 ← Lisp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2003: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Groovy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Go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Scala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Factor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2011: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Xamarin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Dart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(Google), </a:t>
            </a:r>
            <a:r>
              <a:rPr b="1" lang="ko" sz="1300" u="sng">
                <a:latin typeface="Source Code Pro"/>
                <a:ea typeface="Source Code Pro"/>
                <a:cs typeface="Source Code Pro"/>
                <a:sym typeface="Source Code Pro"/>
              </a:rPr>
              <a:t>Elixir</a:t>
            </a:r>
            <a:endParaRPr b="1" sz="1300"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2014: </a:t>
            </a:r>
            <a:r>
              <a:rPr b="1" lang="ko" sz="1300">
                <a:latin typeface="Source Code Pro"/>
                <a:ea typeface="Source Code Pro"/>
                <a:cs typeface="Source Code Pro"/>
                <a:sym typeface="Source Code Pro"/>
              </a:rPr>
              <a:t>Swift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1" lang="ko" sz="13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Rust</a:t>
            </a:r>
            <a:r>
              <a:rPr lang="ko" sz="1300">
                <a:latin typeface="Source Code Pro"/>
                <a:ea typeface="Source Code Pro"/>
                <a:cs typeface="Source Code Pro"/>
                <a:sym typeface="Source Code Pro"/>
              </a:rPr>
              <a:t>(2015)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425" y="3495900"/>
            <a:ext cx="1236150" cy="12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5"/>
          <p:cNvSpPr txBox="1"/>
          <p:nvPr>
            <p:ph type="title"/>
          </p:nvPr>
        </p:nvSpPr>
        <p:spPr>
          <a:xfrm>
            <a:off x="311700" y="216425"/>
            <a:ext cx="58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JS의 탄생 배경</a:t>
            </a:r>
            <a:endParaRPr b="1"/>
          </a:p>
        </p:txBody>
      </p:sp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83100" y="923875"/>
            <a:ext cx="8641800" cy="3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Code Pro"/>
              <a:buChar char="●"/>
            </a:pP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1989, </a:t>
            </a:r>
            <a:r>
              <a:rPr b="1" lang="ko" sz="15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URL, HTTP, HTML</a:t>
            </a: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 → 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HyperText Browser</a:t>
            </a: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 (by Sir Tim Berners-Lee)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1993, </a:t>
            </a:r>
            <a:r>
              <a:rPr b="1" lang="ko" sz="1500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NCSA </a:t>
            </a:r>
            <a:r>
              <a:rPr b="1" i="1" lang="ko" sz="1500" u="sng">
                <a:solidFill>
                  <a:srgbClr val="98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Mosaic</a:t>
            </a: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Graphic Browser</a:t>
            </a: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 (모자이크)</a:t>
            </a:r>
            <a:br>
              <a:rPr lang="ko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일리노이 대학교(</a:t>
            </a:r>
            <a:r>
              <a:rPr lang="ko" sz="12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UIUC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), NCSA(National Center for Supercomputing Applications)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1994, Mosaic Communications's </a:t>
            </a:r>
            <a:r>
              <a:rPr b="1" i="1" lang="ko" sz="1500" u="sng">
                <a:solidFill>
                  <a:srgbClr val="1C458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Mosaic</a:t>
            </a:r>
            <a:r>
              <a:rPr b="1" lang="ko" sz="1500">
                <a:solidFill>
                  <a:srgbClr val="1C458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Netscape 0.9</a:t>
            </a:r>
            <a:b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 Jim Clark이 NCSA의 Marc Addreessen 영입하여 전면 재개발. (</a:t>
            </a:r>
            <a:r>
              <a:rPr b="1" lang="ko" sz="1200">
                <a:latin typeface="Source Code Pro"/>
                <a:ea typeface="Source Code Pro"/>
                <a:cs typeface="Source Code Pro"/>
                <a:sym typeface="Source Code Pro"/>
              </a:rPr>
              <a:t>Mozilla</a:t>
            </a: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= Mosaic + Godzilla)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 sz="1500">
                <a:latin typeface="Source Code Pro"/>
                <a:ea typeface="Source Code Pro"/>
                <a:cs typeface="Source Code Pro"/>
                <a:sym typeface="Source Code Pro"/>
              </a:rPr>
              <a:t>1995, </a:t>
            </a:r>
            <a:r>
              <a:rPr b="1" lang="ko" sz="1500">
                <a:latin typeface="Source Code Pro"/>
                <a:ea typeface="Source Code Pro"/>
                <a:cs typeface="Source Code Pro"/>
                <a:sym typeface="Source Code Pro"/>
              </a:rPr>
              <a:t>Mosaic Netscape → </a:t>
            </a:r>
            <a:r>
              <a:rPr b="1" lang="ko" sz="1500">
                <a:solidFill>
                  <a:srgbClr val="1C458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Netscape Navigator</a:t>
            </a:r>
            <a:br>
              <a:rPr b="1" lang="ko" sz="16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- 브라우저 점유율 75%, NCSA와 상표권 문제로 이름 변경. 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  <a:t>  (Mosaic Communications → Netscape Communications)</a:t>
            </a:r>
            <a:br>
              <a:rPr lang="ko" sz="12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Source Code Pro"/>
              <a:buChar char="●"/>
            </a:pPr>
            <a:r>
              <a:rPr b="1" lang="ko" sz="15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"브라우저는 준비되었는데.. 사이트가 별로 없네?"</a:t>
            </a:r>
            <a:br>
              <a:rPr b="1" lang="ko" sz="15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ko" sz="15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"Java Applet은 너무 무겁고 Sandbox 문제도 있고..."</a:t>
            </a:r>
            <a:endParaRPr b="1" sz="15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33" name="Google Shape;333;p45"/>
          <p:cNvGrpSpPr/>
          <p:nvPr/>
        </p:nvGrpSpPr>
        <p:grpSpPr>
          <a:xfrm>
            <a:off x="7760436" y="1366307"/>
            <a:ext cx="1148144" cy="776843"/>
            <a:chOff x="7644945" y="1366400"/>
            <a:chExt cx="1271758" cy="826253"/>
          </a:xfrm>
        </p:grpSpPr>
        <p:pic>
          <p:nvPicPr>
            <p:cNvPr id="334" name="Google Shape;334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69779" y="1366400"/>
              <a:ext cx="1246925" cy="745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5"/>
            <p:cNvSpPr txBox="1"/>
            <p:nvPr/>
          </p:nvSpPr>
          <p:spPr>
            <a:xfrm>
              <a:off x="7644945" y="1865353"/>
              <a:ext cx="12468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latin typeface="Proxima Nova"/>
                  <a:ea typeface="Proxima Nova"/>
                  <a:cs typeface="Proxima Nova"/>
                  <a:sym typeface="Proxima Nova"/>
                </a:rPr>
                <a:t>Marc Addreessen</a:t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336" name="Google Shape;336;p45"/>
          <p:cNvGrpSpPr/>
          <p:nvPr/>
        </p:nvGrpSpPr>
        <p:grpSpPr>
          <a:xfrm>
            <a:off x="7421665" y="36548"/>
            <a:ext cx="1574909" cy="993922"/>
            <a:chOff x="7269450" y="-39654"/>
            <a:chExt cx="1616949" cy="1065754"/>
          </a:xfrm>
        </p:grpSpPr>
        <p:pic>
          <p:nvPicPr>
            <p:cNvPr id="337" name="Google Shape;337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47250" y="0"/>
              <a:ext cx="1539150" cy="102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45"/>
            <p:cNvSpPr txBox="1"/>
            <p:nvPr/>
          </p:nvSpPr>
          <p:spPr>
            <a:xfrm>
              <a:off x="7269450" y="-39654"/>
              <a:ext cx="979800" cy="3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Tim Berners-Lee</a:t>
              </a:r>
              <a:endParaRPr b="1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339" name="Google Shape;33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1825" y="2128524"/>
            <a:ext cx="2056975" cy="4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311700" y="216425"/>
            <a:ext cx="465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JS의 탄생과 발전</a:t>
            </a:r>
            <a:endParaRPr b="1"/>
          </a:p>
        </p:txBody>
      </p:sp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393800" y="923875"/>
            <a:ext cx="8331000" cy="372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Code Pro"/>
              <a:buChar char="●"/>
            </a:pPr>
            <a:r>
              <a:rPr lang="ko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1" lang="ko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모든 사용자가 편하게 웹 사이트를 만들게 하자!</a:t>
            </a:r>
            <a:r>
              <a:rPr lang="ko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 </a:t>
            </a:r>
            <a:br>
              <a:rPr lang="ko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Scheme Runtime을 Netscape에 Embed하자! </a:t>
            </a:r>
            <a:br>
              <a:rPr b="1"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Self, Scheme의 전문가 </a:t>
            </a:r>
            <a:r>
              <a:rPr b="1"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Brendan Eich</a:t>
            </a: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을 영입!</a:t>
            </a: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LiveScript (코드명 Mocha) 완성!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(Applet이 표준, 2011년까지 Java가 JS 보다 빨랐다!)</a:t>
            </a: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'Live를 Java로 바꿔야 사람들이 인정하고 사용하겠군' </a:t>
            </a: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</a:t>
            </a:r>
            <a:r>
              <a:rPr b="1"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Live</a:t>
            </a: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Script ⇒ </a:t>
            </a:r>
            <a:r>
              <a:rPr b="1"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</a:t>
            </a: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Script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</a:pP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이름을 바꿔도 사람들은 인정하지 않아!</a:t>
            </a: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⇒ </a:t>
            </a:r>
            <a:r>
              <a:rPr b="1"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ECMA에 찾아가 보자!</a:t>
            </a: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cf. jQuery (2006), CSS3 (2005), JSON(2001)</a:t>
            </a:r>
            <a:endParaRPr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6315700" y="331926"/>
            <a:ext cx="2633600" cy="2643201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ECMAScript</a:t>
            </a:r>
            <a:endParaRPr b="1"/>
          </a:p>
        </p:txBody>
      </p:sp>
      <p:sp>
        <p:nvSpPr>
          <p:cNvPr id="352" name="Google Shape;352;p47"/>
          <p:cNvSpPr txBox="1"/>
          <p:nvPr>
            <p:ph idx="1" type="body"/>
          </p:nvPr>
        </p:nvSpPr>
        <p:spPr>
          <a:xfrm>
            <a:off x="83100" y="923875"/>
            <a:ext cx="8641800" cy="3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ko">
                <a:latin typeface="Source Code Pro"/>
                <a:ea typeface="Source Code Pro"/>
                <a:cs typeface="Source Code Pro"/>
                <a:sym typeface="Source Code Pro"/>
              </a:rPr>
              <a:t>1996 ECMA</a:t>
            </a: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(European Computer Manufacturers Association)</a:t>
            </a:r>
            <a:br>
              <a:rPr lang="ko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최초의 ECMAScript (ECMA-26)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- cf. 이 때 이미 MS는 JScript라는 이름으로 IE에 탑재.</a:t>
            </a:r>
            <a:b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2011 ES5 (ECMAScript 5.1)</a:t>
            </a:r>
            <a:endParaRPr b="1"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2015 ES6 (ECMAScript 2015)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2016 ES7 (ECMAScript 2016)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2017 ES8 (ECMAScript 2017)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2018 ES9 (ECMAScript 2018)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2019 ES10 (ECMAScript 2019)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ko" sz="1400">
                <a:latin typeface="Source Code Pro"/>
                <a:ea typeface="Source Code Pro"/>
                <a:cs typeface="Source Code Pro"/>
                <a:sym typeface="Source Code Pro"/>
              </a:rPr>
              <a:t>2020 ES11 (ECMAScript 2020)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b="1" lang="ko" sz="1400">
                <a:latin typeface="Source Code Pro"/>
                <a:ea typeface="Source Code Pro"/>
                <a:cs typeface="Source Code Pro"/>
                <a:sym typeface="Source Code Pro"/>
              </a:rPr>
              <a:t>2021 ES12 (ECMAScript 2021)                 </a:t>
            </a:r>
            <a:r>
              <a:rPr b="1" lang="ko" sz="14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cf. ESNext, TypeScript(2012~19)</a:t>
            </a:r>
            <a:endParaRPr b="1" sz="14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00" y="216425"/>
            <a:ext cx="1632251" cy="16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ctrTitle"/>
          </p:nvPr>
        </p:nvSpPr>
        <p:spPr>
          <a:xfrm>
            <a:off x="129450" y="14097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100"/>
              <a:t>JavaScript</a:t>
            </a:r>
            <a:endParaRPr b="1" sz="8100"/>
          </a:p>
        </p:txBody>
      </p:sp>
      <p:pic>
        <p:nvPicPr>
          <p:cNvPr id="359" name="Google Shape;359;p48">
            <a:hlinkClick r:id="rId3"/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360871" y="43310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0" name="Google Shape;360;p48"/>
          <p:cNvSpPr txBox="1"/>
          <p:nvPr>
            <p:ph type="ctrTitle"/>
          </p:nvPr>
        </p:nvSpPr>
        <p:spPr>
          <a:xfrm>
            <a:off x="80100" y="3074400"/>
            <a:ext cx="81726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0"/>
              <a:t>Engine의 이해</a:t>
            </a:r>
            <a:endParaRPr b="1" sz="8000"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5">
            <a:alphaModFix amt="66000"/>
          </a:blip>
          <a:stretch>
            <a:fillRect/>
          </a:stretch>
        </p:blipFill>
        <p:spPr>
          <a:xfrm>
            <a:off x="7665450" y="2998200"/>
            <a:ext cx="1383300" cy="1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975" y="-29475"/>
            <a:ext cx="3134625" cy="3134625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100"/>
              <a:t>Thank you</a:t>
            </a:r>
            <a:endParaRPr sz="11100"/>
          </a:p>
        </p:txBody>
      </p:sp>
      <p:sp>
        <p:nvSpPr>
          <p:cNvPr id="368" name="Google Shape;368;p49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수고 많으셨어요~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1044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946675" y="408050"/>
            <a:ext cx="51972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1995 LiveScript -&gt; JavaScript </a:t>
            </a:r>
            <a:endParaRPr b="1" sz="2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2011 </a:t>
            </a:r>
            <a:r>
              <a:rPr b="1" lang="ko" sz="2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ECMAScript 5</a:t>
            </a:r>
            <a:endParaRPr b="1" sz="26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2015 </a:t>
            </a:r>
            <a:r>
              <a:rPr b="1" lang="ko" sz="3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ECMAScript 6</a:t>
            </a:r>
            <a:br>
              <a:rPr b="1" lang="ko" sz="3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ko" sz="1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(ES6 = ES2015 = ES6Harmony)</a:t>
            </a:r>
            <a:endParaRPr b="1" sz="18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2016 ECMAScript 7</a:t>
            </a:r>
            <a:endParaRPr b="1" sz="2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2017 ECMAScript 8   </a:t>
            </a:r>
            <a:r>
              <a:rPr b="1" lang="ko" sz="1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(async,await)</a:t>
            </a:r>
            <a:endParaRPr b="1" sz="18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2018 ECMAScript 9   </a:t>
            </a:r>
            <a:r>
              <a:rPr b="1" lang="ko" sz="18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(rest/spread)</a:t>
            </a:r>
            <a:endParaRPr b="1" sz="26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2019 ECMAScript 10 </a:t>
            </a:r>
            <a:r>
              <a:rPr b="1" lang="ko"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(flat, flatmap)</a:t>
            </a:r>
            <a:endParaRPr b="1" sz="15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2020 ECMAScript 11 </a:t>
            </a:r>
            <a:r>
              <a:rPr b="1" lang="ko"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(dynamic import)</a:t>
            </a:r>
            <a:endParaRPr b="1" sz="15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2021 ECMAScript 12 </a:t>
            </a:r>
            <a:r>
              <a:rPr b="1" lang="ko" sz="1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(replaceAll)</a:t>
            </a:r>
            <a:endParaRPr b="1" sz="1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브라우저 지원 현황</a:t>
            </a:r>
            <a:endParaRPr b="1" sz="150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목차</a:t>
            </a:r>
            <a:endParaRPr b="1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1202725" y="390475"/>
            <a:ext cx="4406100" cy="42483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시작하기: 설치 및 세팅(VSCode)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JS Engine의 이해 (클로저)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Function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OOP (Class)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배열(Array)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Number, Math, Date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정규표현식(RegExp)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Iterable, Generator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Rest/Spread, Destructuring</a:t>
            </a:r>
            <a:endParaRPr b="1"/>
          </a:p>
          <a:p>
            <a:pPr indent="0" lvl="0" marL="0" rtl="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/>
              <a:t>Map/WeakMap &amp; Set/WeakSet</a:t>
            </a:r>
            <a:endParaRPr b="1"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5800100" y="390475"/>
            <a:ext cx="3147300" cy="4049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DOM &amp; Event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Ajax, Promise, Async/Await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&lt;기타 강의&gt;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Tip&amp;Talk: JavaScript의 역사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Timer, String, Symbol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Exception Handling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Module의 이해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600"/>
              <a:t>Unit Test &amp; TDD</a:t>
            </a:r>
            <a:endParaRPr b="1"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600"/>
              <a:t>Functional Programming</a:t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129500" y="3074400"/>
            <a:ext cx="81231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200">
                <a:solidFill>
                  <a:srgbClr val="6D9EEB"/>
                </a:solidFill>
              </a:rPr>
              <a:t>VSCode</a:t>
            </a:r>
            <a:r>
              <a:rPr b="1" lang="ko" sz="7200"/>
              <a:t>세팅</a:t>
            </a:r>
            <a:endParaRPr b="1" sz="7200"/>
          </a:p>
        </p:txBody>
      </p:sp>
      <p:sp>
        <p:nvSpPr>
          <p:cNvPr id="101" name="Google Shape;101;p18"/>
          <p:cNvSpPr txBox="1"/>
          <p:nvPr>
            <p:ph type="ctrTitle"/>
          </p:nvPr>
        </p:nvSpPr>
        <p:spPr>
          <a:xfrm>
            <a:off x="129450" y="14097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0"/>
              <a:t>JavaScript</a:t>
            </a:r>
            <a:endParaRPr b="1" sz="9000"/>
          </a:p>
        </p:txBody>
      </p:sp>
      <p:pic>
        <p:nvPicPr>
          <p:cNvPr id="102" name="Google Shape;102;p18">
            <a:hlinkClick r:id="rId3"/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360871" y="4331025"/>
            <a:ext cx="692550" cy="73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>
            <a:off x="5782300" y="134850"/>
            <a:ext cx="3285501" cy="3297478"/>
          </a:xfrm>
          <a:prstGeom prst="rect">
            <a:avLst/>
          </a:prstGeom>
          <a:noFill/>
          <a:ln>
            <a:noFill/>
          </a:ln>
          <a:effectLst>
            <a:outerShdw blurRad="671513" rotWithShape="0" algn="bl" dir="11940000" dist="371475">
              <a:srgbClr val="000000">
                <a:alpha val="24000"/>
              </a:srgbClr>
            </a:outerShdw>
            <a:reflection blurRad="0" dir="5400000" dist="38100" endA="0" endPos="18000" fadeDir="5400012" kx="0" rotWithShape="0" algn="bl" stA="74000" stPos="0" sy="-100000" ky="0"/>
          </a:effectLst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7665450" y="2998200"/>
            <a:ext cx="1383300" cy="13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819475" y="3279925"/>
            <a:ext cx="2212125" cy="109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 This Chapter,</a:t>
            </a:r>
            <a:endParaRPr b="1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26625" y="1476025"/>
            <a:ext cx="5309100" cy="2932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Install VSCode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VSCode Basic Extensions &amp; Settings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For Web Developement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For JavaScript Developement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기타 Package </a:t>
            </a:r>
            <a:endParaRPr b="1"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ko" sz="2100"/>
              <a:t>VSCode Shortcut</a:t>
            </a:r>
            <a:endParaRPr b="1" sz="21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73" y="1395950"/>
            <a:ext cx="3166476" cy="15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7410450" y="0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2825" y="150575"/>
            <a:ext cx="2348574" cy="1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11600" y="140225"/>
            <a:ext cx="58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Install VSCode</a:t>
            </a:r>
            <a:endParaRPr sz="1600"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204925" y="790225"/>
            <a:ext cx="4066800" cy="5181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ko" u="sng">
                <a:solidFill>
                  <a:schemeClr val="hlink"/>
                </a:solidFill>
                <a:hlinkClick r:id="rId3"/>
              </a:rPr>
              <a:t>https://code.visualstudio.com/</a:t>
            </a:r>
            <a:endParaRPr b="1">
              <a:solidFill>
                <a:srgbClr val="0077AA"/>
              </a:solidFill>
            </a:endParaRPr>
          </a:p>
        </p:txBody>
      </p:sp>
      <p:grpSp>
        <p:nvGrpSpPr>
          <p:cNvPr id="121" name="Google Shape;121;p20"/>
          <p:cNvGrpSpPr/>
          <p:nvPr/>
        </p:nvGrpSpPr>
        <p:grpSpPr>
          <a:xfrm>
            <a:off x="425825" y="1596300"/>
            <a:ext cx="4209602" cy="2686704"/>
            <a:chOff x="4782000" y="609600"/>
            <a:chExt cx="4209602" cy="2686704"/>
          </a:xfrm>
        </p:grpSpPr>
        <p:pic>
          <p:nvPicPr>
            <p:cNvPr id="122" name="Google Shape;12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82000" y="609600"/>
              <a:ext cx="4209602" cy="2686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0"/>
            <p:cNvSpPr/>
            <p:nvPr/>
          </p:nvSpPr>
          <p:spPr>
            <a:xfrm>
              <a:off x="4883700" y="2069648"/>
              <a:ext cx="1256700" cy="533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5147996" y="1670860"/>
            <a:ext cx="3145928" cy="2448138"/>
            <a:chOff x="6424725" y="1528200"/>
            <a:chExt cx="2554549" cy="1981175"/>
          </a:xfrm>
        </p:grpSpPr>
        <p:pic>
          <p:nvPicPr>
            <p:cNvPr id="125" name="Google Shape;12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24725" y="1528200"/>
              <a:ext cx="2554549" cy="198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0"/>
            <p:cNvSpPr/>
            <p:nvPr/>
          </p:nvSpPr>
          <p:spPr>
            <a:xfrm>
              <a:off x="6598250" y="2831649"/>
              <a:ext cx="990000" cy="2508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6952150" y="256825"/>
            <a:ext cx="2048400" cy="4002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 u="sng">
                <a:solidFill>
                  <a:schemeClr val="hlink"/>
                </a:solidFill>
                <a:hlinkClick r:id="rId6"/>
              </a:rPr>
              <a:t>https://</a:t>
            </a:r>
            <a:r>
              <a:rPr b="1" lang="ko" sz="1400" u="sng">
                <a:solidFill>
                  <a:schemeClr val="hlink"/>
                </a:solidFill>
                <a:hlinkClick r:id="rId7"/>
              </a:rPr>
              <a:t>nodejs.org</a:t>
            </a:r>
            <a:endParaRPr b="1" sz="1400">
              <a:solidFill>
                <a:srgbClr val="0077A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11600" y="140225"/>
            <a:ext cx="65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Basic </a:t>
            </a:r>
            <a:r>
              <a:rPr b="1" lang="ko"/>
              <a:t>Extensions  &amp; Customizing</a:t>
            </a:r>
            <a:endParaRPr sz="1600"/>
          </a:p>
        </p:txBody>
      </p:sp>
      <p:sp>
        <p:nvSpPr>
          <p:cNvPr id="133" name="Google Shape;133;p21"/>
          <p:cNvSpPr txBox="1"/>
          <p:nvPr/>
        </p:nvSpPr>
        <p:spPr>
          <a:xfrm>
            <a:off x="438600" y="726325"/>
            <a:ext cx="4191000" cy="34197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Basic Extensions</a:t>
            </a:r>
            <a:endParaRPr b="1"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indent-rainbow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Bracket Pair Colorize 2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Code Spell Checker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Better Comments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TODO Highlight (FIXME)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Auto-open Markdown Preview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REST Client    </a:t>
            </a: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Thunder Client)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GET </a:t>
            </a:r>
            <a:r>
              <a:rPr lang="ko" sz="9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https://jsonplaceholder.typicode.com/posts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POST https://jsonplaceholder.typicode.com/posts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Content-Type: application/json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title: "Title",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body: "Body..."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782000" y="726325"/>
            <a:ext cx="4305900" cy="39417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# Tip: Customize VSCode (Settings)</a:t>
            </a:r>
            <a:endParaRPr b="1"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cascadia code font</a:t>
            </a: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0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windows</a:t>
            </a: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(cf. Fira Code)</a:t>
            </a:r>
            <a:endParaRPr sz="10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Cobalt2 Theme Official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cf. Winter is comming theme, Night Owl, ...</a:t>
            </a:r>
            <a:endParaRPr sz="10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VSCode-icons ⇒ Material Icon Theme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Ctrl+Shift+P &gt; Preference : File icon theme &gt; Materi..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advanced-new-file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1) settings &gt; keyboard shortcust &gt; advanced new file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&gt; change keybinding: Cmd+N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2) when column R-click &gt; `change when expression`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&gt; `!terminalFocus`</a:t>
            </a:r>
            <a:b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3) Cmd+N &gt; folder 선택 &gt; file명 입력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File Utils </a:t>
            </a:r>
            <a:r>
              <a:rPr lang="ko" sz="9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Cmd+Shift+P &gt; rename, move, ...</a:t>
            </a:r>
            <a:endParaRPr sz="9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Sublime Text Keymap (cf. Atom)</a:t>
            </a:r>
            <a:endParaRPr sz="13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50"/>
              <a:buFont typeface="Consolas"/>
              <a:buAutoNum type="arabicPeriod"/>
            </a:pP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Settings</a:t>
            </a:r>
            <a:br>
              <a:rPr lang="ko" sz="12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2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- file Exclude</a:t>
            </a:r>
            <a:br>
              <a:rPr lang="ko" sz="12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2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- Window:Title</a:t>
            </a:r>
            <a:b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ko" sz="13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050">
                <a:solidFill>
                  <a:srgbClr val="3C78D8"/>
                </a:solidFill>
                <a:latin typeface="Consolas"/>
                <a:ea typeface="Consolas"/>
                <a:cs typeface="Consolas"/>
                <a:sym typeface="Consolas"/>
              </a:rPr>
              <a:t>${activeEditorMedium}${separator}${rootPath})</a:t>
            </a:r>
            <a:endParaRPr sz="1050">
              <a:solidFill>
                <a:srgbClr val="3C78D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